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60" r:id="rId3"/>
    <p:sldId id="262" r:id="rId4"/>
    <p:sldId id="277" r:id="rId5"/>
    <p:sldId id="263" r:id="rId6"/>
    <p:sldId id="268" r:id="rId7"/>
    <p:sldId id="275" r:id="rId8"/>
    <p:sldId id="259" r:id="rId9"/>
    <p:sldId id="280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0F15"/>
    <a:srgbClr val="EB121B"/>
    <a:srgbClr val="E1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04/06/2025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04/06/2025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04/06/2025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04/06/2025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04/06/2025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04/06/2025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04/06/2025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04/06/2025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04/06/2025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04/06/2025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04/06/2025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0F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04/06/2025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10" Type="http://schemas.openxmlformats.org/officeDocument/2006/relationships/image" Target="../media/image19.jpe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0F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Espace réservé du contenu 3" descr="Montreal's Iconic Olympic Stadium from 1976 - YouTube">
            <a:extLst>
              <a:ext uri="{FF2B5EF4-FFF2-40B4-BE49-F238E27FC236}">
                <a16:creationId xmlns:a16="http://schemas.microsoft.com/office/drawing/2014/main" id="{B20BCE81-FEF5-8E37-574E-410DCA2E9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"/>
          <a:stretch/>
        </p:blipFill>
        <p:spPr>
          <a:xfrm>
            <a:off x="-1877765" y="1282"/>
            <a:ext cx="8254980" cy="685671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F52B368-C3B9-C38E-33BF-D8F921107AD7}"/>
              </a:ext>
            </a:extLst>
          </p:cNvPr>
          <p:cNvSpPr txBox="1"/>
          <p:nvPr/>
        </p:nvSpPr>
        <p:spPr>
          <a:xfrm>
            <a:off x="6329492" y="5854864"/>
            <a:ext cx="286850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Jérémy Piton</a:t>
            </a:r>
          </a:p>
          <a:p>
            <a:r>
              <a:rPr lang="fr-FR" sz="200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Nathaël</a:t>
            </a:r>
            <a:r>
              <a:rPr lang="fr-FR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 Benoit</a:t>
            </a:r>
          </a:p>
          <a:p>
            <a:r>
              <a:rPr lang="fr-FR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Armand-Valentin </a:t>
            </a:r>
            <a:r>
              <a:rPr lang="fr-FR" sz="2000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Gasse</a:t>
            </a:r>
            <a:endParaRPr lang="fr-FR" sz="2000">
              <a:solidFill>
                <a:schemeClr val="bg1"/>
              </a:solidFill>
              <a:latin typeface="Arial"/>
              <a:ea typeface="+mn-lt"/>
              <a:cs typeface="+mn-lt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B22A4AE-C5A7-B2CA-5DB5-5952ADD58A3E}"/>
              </a:ext>
            </a:extLst>
          </p:cNvPr>
          <p:cNvSpPr txBox="1"/>
          <p:nvPr/>
        </p:nvSpPr>
        <p:spPr>
          <a:xfrm>
            <a:off x="9235291" y="6146428"/>
            <a:ext cx="196392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Bieber Hélène</a:t>
            </a:r>
          </a:p>
          <a:p>
            <a:r>
              <a:rPr lang="fr-FR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Irina Beline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54C6AFA-3BC1-E483-92AD-077D5C8A9C94}"/>
              </a:ext>
            </a:extLst>
          </p:cNvPr>
          <p:cNvSpPr txBox="1"/>
          <p:nvPr/>
        </p:nvSpPr>
        <p:spPr>
          <a:xfrm>
            <a:off x="7128618" y="1466355"/>
            <a:ext cx="4202544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Été 1976 : Les Jeux Olympiques qui ont marqué l’histoire</a:t>
            </a:r>
            <a:endParaRPr lang="fr-FR">
              <a:solidFill>
                <a:schemeClr val="bg1"/>
              </a:solidFill>
            </a:endParaRPr>
          </a:p>
        </p:txBody>
      </p:sp>
      <p:pic>
        <p:nvPicPr>
          <p:cNvPr id="3" name="Image 2" descr="Une image contenant texte, Police, Graphique, affiche&#10;&#10;Description générée automatiquement">
            <a:extLst>
              <a:ext uri="{FF2B5EF4-FFF2-40B4-BE49-F238E27FC236}">
                <a16:creationId xmlns:a16="http://schemas.microsoft.com/office/drawing/2014/main" id="{7BE3BBBF-2A9A-BCD2-76C7-DD0C4062B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99" y="111666"/>
            <a:ext cx="2338162" cy="727270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B2712CF2-13EC-E7DC-66AB-5629FBC4C434}"/>
              </a:ext>
            </a:extLst>
          </p:cNvPr>
          <p:cNvCxnSpPr/>
          <p:nvPr/>
        </p:nvCxnSpPr>
        <p:spPr>
          <a:xfrm flipH="1">
            <a:off x="9188450" y="6210299"/>
            <a:ext cx="1813" cy="651328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4FAE81AF-FA1A-6895-1B16-A67E078B01C1}"/>
              </a:ext>
            </a:extLst>
          </p:cNvPr>
          <p:cNvSpPr txBox="1"/>
          <p:nvPr/>
        </p:nvSpPr>
        <p:spPr>
          <a:xfrm>
            <a:off x="6382663" y="75286"/>
            <a:ext cx="205844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solidFill>
                  <a:schemeClr val="bg1"/>
                </a:solidFill>
                <a:latin typeface="Arial"/>
                <a:ea typeface="+mn-lt"/>
                <a:cs typeface="+mn-lt"/>
              </a:rPr>
              <a:t>2024-2025 | S1</a:t>
            </a:r>
          </a:p>
        </p:txBody>
      </p:sp>
      <p:pic>
        <p:nvPicPr>
          <p:cNvPr id="11" name="Image 10" descr="Une image contenant obscurité, capture d’écran, Caractère coloré, Graphique&#10;&#10;Description générée automatiquement">
            <a:extLst>
              <a:ext uri="{FF2B5EF4-FFF2-40B4-BE49-F238E27FC236}">
                <a16:creationId xmlns:a16="http://schemas.microsoft.com/office/drawing/2014/main" id="{791EFB00-92D0-B22D-5871-23CA73D76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1061" y="5248"/>
            <a:ext cx="1781175" cy="8389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539E31E-0ED9-38E9-5CF1-E9F680F81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0306" y="5419725"/>
            <a:ext cx="152400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42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38D201-C294-0614-251E-0D18BF1224DC}"/>
              </a:ext>
            </a:extLst>
          </p:cNvPr>
          <p:cNvSpPr/>
          <p:nvPr/>
        </p:nvSpPr>
        <p:spPr>
          <a:xfrm rot="5400000">
            <a:off x="2638522" y="-58009"/>
            <a:ext cx="6857071" cy="6984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BAC986E-C2C7-2DE6-8030-BB697D66C89B}"/>
              </a:ext>
            </a:extLst>
          </p:cNvPr>
          <p:cNvSpPr txBox="1"/>
          <p:nvPr/>
        </p:nvSpPr>
        <p:spPr>
          <a:xfrm>
            <a:off x="2572986" y="245752"/>
            <a:ext cx="704355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u="sng">
                <a:solidFill>
                  <a:srgbClr val="C00000"/>
                </a:solidFill>
                <a:latin typeface="Times New Roman"/>
                <a:cs typeface="Times New Roman"/>
              </a:rPr>
              <a:t>SOMMAIRE / </a:t>
            </a:r>
            <a:r>
              <a:rPr lang="fr-FR" sz="4400" u="sng">
                <a:solidFill>
                  <a:srgbClr val="C00000"/>
                </a:solidFill>
                <a:latin typeface="Times New Roman"/>
                <a:ea typeface="+mn-lt"/>
                <a:cs typeface="+mn-lt"/>
              </a:rPr>
              <a:t>CONTENTS</a:t>
            </a:r>
            <a:endParaRPr lang="fr-FR" sz="4400" u="sng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4C5E14F-164B-A86E-F337-1145AAA22CF9}"/>
              </a:ext>
            </a:extLst>
          </p:cNvPr>
          <p:cNvSpPr txBox="1"/>
          <p:nvPr/>
        </p:nvSpPr>
        <p:spPr>
          <a:xfrm>
            <a:off x="2575460" y="1334487"/>
            <a:ext cx="6853051" cy="48559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CA" sz="2800">
                <a:latin typeface="Arial"/>
                <a:cs typeface="Times New Roman"/>
              </a:rPr>
              <a:t>I) </a:t>
            </a:r>
            <a:r>
              <a:rPr lang="en-CA" sz="2800">
                <a:latin typeface="Arial"/>
                <a:ea typeface="+mn-lt"/>
                <a:cs typeface="+mn-lt"/>
              </a:rPr>
              <a:t>Introducing of the city</a:t>
            </a:r>
            <a:endParaRPr lang="en-CA" sz="2800">
              <a:latin typeface="Arial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CA" sz="2400">
                <a:latin typeface="Arial"/>
                <a:cs typeface="Times New Roman"/>
              </a:rPr>
              <a:t> 1) </a:t>
            </a:r>
            <a:r>
              <a:rPr lang="en-CA" sz="2400">
                <a:latin typeface="Arial"/>
                <a:ea typeface="+mn-lt"/>
                <a:cs typeface="+mn-lt"/>
              </a:rPr>
              <a:t>Geographical data  </a:t>
            </a:r>
            <a:r>
              <a:rPr lang="en-CA" sz="2000">
                <a:solidFill>
                  <a:schemeClr val="bg1">
                    <a:lumMod val="65000"/>
                  </a:schemeClr>
                </a:solidFill>
                <a:latin typeface="Arial"/>
                <a:ea typeface="+mn-lt"/>
                <a:cs typeface="+mn-lt"/>
              </a:rPr>
              <a:t>--------------------    d2</a:t>
            </a:r>
          </a:p>
          <a:p>
            <a:pPr>
              <a:lnSpc>
                <a:spcPct val="150000"/>
              </a:lnSpc>
            </a:pPr>
            <a:r>
              <a:rPr lang="en-CA" sz="2400">
                <a:latin typeface="Arial"/>
                <a:cs typeface="Times New Roman"/>
              </a:rPr>
              <a:t> 2) </a:t>
            </a:r>
            <a:r>
              <a:rPr lang="en-CA" sz="2400">
                <a:latin typeface="Arial"/>
                <a:ea typeface="+mn-lt"/>
                <a:cs typeface="+mn-lt"/>
              </a:rPr>
              <a:t>Demographic information  </a:t>
            </a:r>
            <a:r>
              <a:rPr lang="en-CA" sz="2000">
                <a:solidFill>
                  <a:schemeClr val="bg1">
                    <a:lumMod val="65000"/>
                  </a:schemeClr>
                </a:solidFill>
                <a:latin typeface="Arial"/>
                <a:ea typeface="+mn-lt"/>
                <a:cs typeface="+mn-lt"/>
              </a:rPr>
              <a:t>---------  d3</a:t>
            </a:r>
          </a:p>
          <a:p>
            <a:pPr>
              <a:lnSpc>
                <a:spcPct val="150000"/>
              </a:lnSpc>
            </a:pPr>
            <a:r>
              <a:rPr lang="en-CA" sz="2400">
                <a:latin typeface="Arial"/>
                <a:cs typeface="Times New Roman"/>
              </a:rPr>
              <a:t> 3) </a:t>
            </a:r>
            <a:r>
              <a:rPr lang="en-CA" sz="2400">
                <a:latin typeface="Arial"/>
                <a:ea typeface="+mn-lt"/>
                <a:cs typeface="+mn-lt"/>
              </a:rPr>
              <a:t>Economic data </a:t>
            </a:r>
            <a:r>
              <a:rPr lang="en-CA" sz="2400">
                <a:solidFill>
                  <a:srgbClr val="000000"/>
                </a:solidFill>
                <a:latin typeface="Arial"/>
                <a:ea typeface="+mn-lt"/>
                <a:cs typeface="+mn-lt"/>
              </a:rPr>
              <a:t>   </a:t>
            </a:r>
            <a:r>
              <a:rPr lang="en-CA" sz="2000">
                <a:solidFill>
                  <a:schemeClr val="bg1">
                    <a:lumMod val="65000"/>
                  </a:schemeClr>
                </a:solidFill>
                <a:latin typeface="Arial"/>
                <a:ea typeface="+mn-lt"/>
                <a:cs typeface="+mn-lt"/>
              </a:rPr>
              <a:t>--------------------------  d4</a:t>
            </a:r>
          </a:p>
          <a:p>
            <a:pPr>
              <a:lnSpc>
                <a:spcPct val="200000"/>
              </a:lnSpc>
            </a:pPr>
            <a:r>
              <a:rPr lang="fr-FR" sz="2800">
                <a:latin typeface="Arial"/>
                <a:cs typeface="Times New Roman"/>
              </a:rPr>
              <a:t>II) Présentation culturelle</a:t>
            </a:r>
          </a:p>
          <a:p>
            <a:pPr>
              <a:lnSpc>
                <a:spcPct val="150000"/>
              </a:lnSpc>
            </a:pPr>
            <a:r>
              <a:rPr lang="fr-FR" sz="2400">
                <a:latin typeface="Arial"/>
                <a:cs typeface="Times New Roman"/>
              </a:rPr>
              <a:t> 1) Son histoire  </a:t>
            </a:r>
            <a:r>
              <a:rPr lang="fr-FR" sz="2000">
                <a:solidFill>
                  <a:schemeClr val="bg1">
                    <a:lumMod val="65000"/>
                  </a:schemeClr>
                </a:solidFill>
                <a:latin typeface="Arial"/>
                <a:ea typeface="+mn-lt"/>
                <a:cs typeface="+mn-lt"/>
              </a:rPr>
              <a:t>-------------------------------</a:t>
            </a:r>
            <a:r>
              <a:rPr lang="fr-FR" sz="2000">
                <a:solidFill>
                  <a:schemeClr val="bg1">
                    <a:lumMod val="65000"/>
                  </a:schemeClr>
                </a:solidFill>
                <a:latin typeface="Arial"/>
                <a:ea typeface="+mn-lt"/>
                <a:cs typeface="Times New Roman"/>
              </a:rPr>
              <a:t> </a:t>
            </a:r>
            <a:r>
              <a:rPr lang="fr-FR" sz="2000">
                <a:solidFill>
                  <a:schemeClr val="bg1">
                    <a:lumMod val="65000"/>
                  </a:schemeClr>
                </a:solidFill>
                <a:latin typeface="Arial"/>
                <a:ea typeface="+mn-lt"/>
                <a:cs typeface="+mn-lt"/>
              </a:rPr>
              <a:t> d5</a:t>
            </a:r>
          </a:p>
          <a:p>
            <a:pPr>
              <a:lnSpc>
                <a:spcPct val="150000"/>
              </a:lnSpc>
            </a:pPr>
            <a:r>
              <a:rPr lang="fr-FR" sz="2400">
                <a:latin typeface="Arial"/>
                <a:cs typeface="Times New Roman"/>
              </a:rPr>
              <a:t> 2) Son architecture  </a:t>
            </a:r>
            <a:r>
              <a:rPr lang="fr-FR" sz="2000">
                <a:solidFill>
                  <a:schemeClr val="bg1">
                    <a:lumMod val="65000"/>
                  </a:schemeClr>
                </a:solidFill>
                <a:latin typeface="Arial"/>
                <a:ea typeface="+mn-lt"/>
                <a:cs typeface="+mn-lt"/>
              </a:rPr>
              <a:t>------------------------    d6</a:t>
            </a:r>
          </a:p>
          <a:p>
            <a:pPr>
              <a:lnSpc>
                <a:spcPct val="150000"/>
              </a:lnSpc>
            </a:pPr>
            <a:r>
              <a:rPr lang="fr-FR" sz="2400">
                <a:latin typeface="Arial"/>
                <a:cs typeface="Times New Roman"/>
              </a:rPr>
              <a:t> 3) Les impacts des JO  </a:t>
            </a:r>
            <a:r>
              <a:rPr lang="fr-FR" sz="2000">
                <a:solidFill>
                  <a:schemeClr val="bg1">
                    <a:lumMod val="65000"/>
                  </a:schemeClr>
                </a:solidFill>
                <a:latin typeface="Arial"/>
                <a:ea typeface="+mn-lt"/>
                <a:cs typeface="+mn-lt"/>
              </a:rPr>
              <a:t>-------------------    d7</a:t>
            </a:r>
          </a:p>
        </p:txBody>
      </p:sp>
      <p:sp>
        <p:nvSpPr>
          <p:cNvPr id="32" name="Rectangle : avec coin rogné 31">
            <a:extLst>
              <a:ext uri="{FF2B5EF4-FFF2-40B4-BE49-F238E27FC236}">
                <a16:creationId xmlns:a16="http://schemas.microsoft.com/office/drawing/2014/main" id="{2095742C-509B-09D1-A4A0-305A2C1A8A5E}"/>
              </a:ext>
            </a:extLst>
          </p:cNvPr>
          <p:cNvSpPr/>
          <p:nvPr/>
        </p:nvSpPr>
        <p:spPr>
          <a:xfrm>
            <a:off x="11664207" y="6378038"/>
            <a:ext cx="277091" cy="554181"/>
          </a:xfrm>
          <a:prstGeom prst="snip1Rect">
            <a:avLst/>
          </a:prstGeom>
          <a:solidFill>
            <a:srgbClr val="C20F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15124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72B6C7-ABC5-8B6E-3254-94A7867FA565}"/>
              </a:ext>
            </a:extLst>
          </p:cNvPr>
          <p:cNvSpPr/>
          <p:nvPr/>
        </p:nvSpPr>
        <p:spPr>
          <a:xfrm rot="5400000">
            <a:off x="2638522" y="-58009"/>
            <a:ext cx="6857071" cy="6984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A98A204-0CCC-74E4-E696-33B5F0E88333}"/>
              </a:ext>
            </a:extLst>
          </p:cNvPr>
          <p:cNvGrpSpPr/>
          <p:nvPr/>
        </p:nvGrpSpPr>
        <p:grpSpPr>
          <a:xfrm>
            <a:off x="0" y="9895"/>
            <a:ext cx="12191998" cy="1553687"/>
            <a:chOff x="49480" y="9895"/>
            <a:chExt cx="12102934" cy="1553687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5A3A9D73-126C-E4CC-48B4-4831DC23C114}"/>
                </a:ext>
              </a:extLst>
            </p:cNvPr>
            <p:cNvSpPr/>
            <p:nvPr/>
          </p:nvSpPr>
          <p:spPr>
            <a:xfrm>
              <a:off x="49480" y="9895"/>
              <a:ext cx="12102934" cy="155368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7B5A762C-2BD3-E8C0-7A44-AB66CC1579F7}"/>
                </a:ext>
              </a:extLst>
            </p:cNvPr>
            <p:cNvSpPr/>
            <p:nvPr/>
          </p:nvSpPr>
          <p:spPr>
            <a:xfrm>
              <a:off x="119115" y="148440"/>
              <a:ext cx="5976956" cy="1276596"/>
            </a:xfrm>
            <a:prstGeom prst="roundRect">
              <a:avLst/>
            </a:prstGeom>
            <a:solidFill>
              <a:srgbClr val="C20F15"/>
            </a:solidFill>
            <a:ln>
              <a:solidFill>
                <a:srgbClr val="C20F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CA" sz="2000" u="sng">
                  <a:solidFill>
                    <a:schemeClr val="bg1"/>
                  </a:solidFill>
                  <a:latin typeface="Times New Roman"/>
                  <a:cs typeface="Times New Roman"/>
                </a:rPr>
                <a:t>I. Presentation of the city :</a:t>
              </a:r>
            </a:p>
            <a:p>
              <a:r>
                <a:rPr lang="en-CA" sz="2000" b="1" u="sng">
                  <a:solidFill>
                    <a:schemeClr val="bg1"/>
                  </a:solidFill>
                  <a:latin typeface="Times New Roman"/>
                  <a:cs typeface="Times New Roman"/>
                </a:rPr>
                <a:t>1. Geographical data</a:t>
              </a:r>
              <a:r>
                <a:rPr lang="en-CA">
                  <a:solidFill>
                    <a:schemeClr val="bg1"/>
                  </a:solidFill>
                  <a:latin typeface="Times New Roman"/>
                  <a:cs typeface="Times New Roman"/>
                </a:rPr>
                <a:t> 2. Demographic information</a:t>
              </a:r>
            </a:p>
            <a:p>
              <a:r>
                <a:rPr lang="en-CA">
                  <a:solidFill>
                    <a:schemeClr val="bg1"/>
                  </a:solidFill>
                  <a:latin typeface="Times New Roman"/>
                  <a:cs typeface="Times New Roman"/>
                </a:rPr>
                <a:t>3. Economic data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85686ABB-6907-45A7-485A-4BEF1B63087F}"/>
                </a:ext>
              </a:extLst>
            </p:cNvPr>
            <p:cNvSpPr/>
            <p:nvPr/>
          </p:nvSpPr>
          <p:spPr>
            <a:xfrm>
              <a:off x="6172839" y="148439"/>
              <a:ext cx="5907683" cy="1276596"/>
            </a:xfrm>
            <a:prstGeom prst="roundRect">
              <a:avLst/>
            </a:prstGeom>
            <a:solidFill>
              <a:srgbClr val="C20F15"/>
            </a:solidFill>
            <a:ln>
              <a:solidFill>
                <a:srgbClr val="C20F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fr-FR" sz="2000" u="sng">
                  <a:solidFill>
                    <a:schemeClr val="bg1"/>
                  </a:solidFill>
                  <a:latin typeface="Times New Roman"/>
                  <a:cs typeface="Times New Roman"/>
                </a:rPr>
                <a:t>II. Présentation culturelle :</a:t>
              </a:r>
            </a:p>
            <a:p>
              <a:r>
                <a:rPr lang="fr-FR">
                  <a:solidFill>
                    <a:schemeClr val="bg1"/>
                  </a:solidFill>
                  <a:latin typeface="Times New Roman"/>
                  <a:cs typeface="Times New Roman"/>
                </a:rPr>
                <a:t>1. Son histoire 2. Son architecture</a:t>
              </a:r>
            </a:p>
            <a:p>
              <a:r>
                <a:rPr lang="fr-FR">
                  <a:solidFill>
                    <a:schemeClr val="bg1"/>
                  </a:solidFill>
                  <a:latin typeface="Times New Roman"/>
                  <a:cs typeface="Times New Roman"/>
                </a:rPr>
                <a:t>3. Les impacts des JO</a:t>
              </a:r>
            </a:p>
          </p:txBody>
        </p:sp>
      </p:grpSp>
      <p:sp>
        <p:nvSpPr>
          <p:cNvPr id="10" name="Rectangle : avec coin rogné 9">
            <a:extLst>
              <a:ext uri="{FF2B5EF4-FFF2-40B4-BE49-F238E27FC236}">
                <a16:creationId xmlns:a16="http://schemas.microsoft.com/office/drawing/2014/main" id="{F213F82F-6A25-5300-EDF7-96AC57B2F54A}"/>
              </a:ext>
            </a:extLst>
          </p:cNvPr>
          <p:cNvSpPr/>
          <p:nvPr/>
        </p:nvSpPr>
        <p:spPr>
          <a:xfrm>
            <a:off x="11664207" y="6378038"/>
            <a:ext cx="277091" cy="554181"/>
          </a:xfrm>
          <a:prstGeom prst="snip1Rect">
            <a:avLst/>
          </a:prstGeom>
          <a:solidFill>
            <a:srgbClr val="C20F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650EF79-6714-6328-C6A7-3726A2A7B9AA}"/>
              </a:ext>
            </a:extLst>
          </p:cNvPr>
          <p:cNvSpPr txBox="1"/>
          <p:nvPr/>
        </p:nvSpPr>
        <p:spPr>
          <a:xfrm>
            <a:off x="2574142" y="1639983"/>
            <a:ext cx="3882041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CA" sz="2200">
                <a:latin typeface="Arial"/>
                <a:ea typeface="+mn-lt"/>
                <a:cs typeface="+mn-lt"/>
              </a:rPr>
              <a:t>Montreal : one of North America's great cities</a:t>
            </a:r>
          </a:p>
          <a:p>
            <a:pPr marL="342900" indent="-342900">
              <a:buBlip>
                <a:blip r:embed="rId2"/>
              </a:buBlip>
            </a:pPr>
            <a:endParaRPr lang="en-CA" sz="2200">
              <a:latin typeface="Arial"/>
              <a:ea typeface="+mn-lt"/>
              <a:cs typeface="+mn-lt"/>
            </a:endParaRPr>
          </a:p>
          <a:p>
            <a:pPr marL="342900" indent="-342900">
              <a:buBlip>
                <a:blip r:embed="rId2"/>
              </a:buBlip>
            </a:pPr>
            <a:r>
              <a:rPr lang="en-CA" sz="2200">
                <a:latin typeface="Arial"/>
                <a:ea typeface="+mn-lt"/>
                <a:cs typeface="+mn-lt"/>
              </a:rPr>
              <a:t>Montreal : a low city with a high peak</a:t>
            </a:r>
          </a:p>
          <a:p>
            <a:pPr marL="285750" indent="-285750">
              <a:buFont typeface="Arial"/>
              <a:buChar char="•"/>
            </a:pPr>
            <a:endParaRPr lang="en-CA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CA">
              <a:latin typeface="Arial"/>
              <a:cs typeface="Arial"/>
            </a:endParaRPr>
          </a:p>
        </p:txBody>
      </p:sp>
      <p:pic>
        <p:nvPicPr>
          <p:cNvPr id="21" name="Image 20" descr="Attraction Details | Le Cantlie Suites">
            <a:extLst>
              <a:ext uri="{FF2B5EF4-FFF2-40B4-BE49-F238E27FC236}">
                <a16:creationId xmlns:a16="http://schemas.microsoft.com/office/drawing/2014/main" id="{2BBA1451-8AD2-E1E2-D12B-F3FABC004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15" y="3484663"/>
            <a:ext cx="4009900" cy="2997121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65E13A39-7B92-A180-2788-ABD5DE306761}"/>
              </a:ext>
            </a:extLst>
          </p:cNvPr>
          <p:cNvSpPr txBox="1"/>
          <p:nvPr/>
        </p:nvSpPr>
        <p:spPr>
          <a:xfrm>
            <a:off x="4766384" y="5223889"/>
            <a:ext cx="518947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CA" sz="2200">
                <a:latin typeface="Arial"/>
                <a:ea typeface="+mn-lt"/>
                <a:cs typeface="+mn-lt"/>
              </a:rPr>
              <a:t>The climate : a big difference</a:t>
            </a:r>
            <a:endParaRPr lang="fr-FR" sz="2200">
              <a:latin typeface="Arial"/>
              <a:ea typeface="+mn-lt"/>
              <a:cs typeface="+mn-lt"/>
            </a:endParaRPr>
          </a:p>
          <a:p>
            <a:r>
              <a:rPr lang="en-CA" sz="2200">
                <a:latin typeface="Arial"/>
                <a:ea typeface="+mn-lt"/>
                <a:cs typeface="+mn-lt"/>
              </a:rPr>
              <a:t>between 1976 and 2023</a:t>
            </a:r>
            <a:endParaRPr lang="fr-FR" sz="2200">
              <a:latin typeface="Arial"/>
              <a:ea typeface="+mn-lt"/>
              <a:cs typeface="+mn-lt"/>
            </a:endParaRPr>
          </a:p>
          <a:p>
            <a:pPr marL="342900" indent="-342900">
              <a:buBlip>
                <a:blip r:embed="rId2"/>
              </a:buBlip>
            </a:pPr>
            <a:endParaRPr lang="en-CA" sz="2200">
              <a:latin typeface="Arial"/>
              <a:ea typeface="+mn-lt"/>
              <a:cs typeface="+mn-lt"/>
            </a:endParaRPr>
          </a:p>
          <a:p>
            <a:pPr marL="342900" indent="-342900">
              <a:buBlip>
                <a:blip r:embed="rId2"/>
              </a:buBlip>
            </a:pPr>
            <a:r>
              <a:rPr lang="en-CA" sz="2200">
                <a:latin typeface="Arial"/>
                <a:ea typeface="+mn-lt"/>
                <a:cs typeface="+mn-lt"/>
              </a:rPr>
              <a:t>The rain : no more frequent rainfall</a:t>
            </a:r>
            <a:endParaRPr lang="en-US" sz="2200">
              <a:latin typeface="Arial"/>
              <a:ea typeface="+mn-lt"/>
              <a:cs typeface="+mn-lt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ED99828-33CB-6F3D-E032-11E6C6A3D537}"/>
              </a:ext>
            </a:extLst>
          </p:cNvPr>
          <p:cNvSpPr txBox="1"/>
          <p:nvPr/>
        </p:nvSpPr>
        <p:spPr>
          <a:xfrm>
            <a:off x="956952" y="6485864"/>
            <a:ext cx="27239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latin typeface="Times New Roman"/>
                <a:cs typeface="Times New Roman"/>
              </a:rPr>
              <a:t>Mont Royal and </a:t>
            </a:r>
            <a:r>
              <a:rPr lang="fr-FR" err="1">
                <a:latin typeface="Times New Roman"/>
                <a:cs typeface="Times New Roman"/>
              </a:rPr>
              <a:t>Montreal</a:t>
            </a:r>
            <a:endParaRPr lang="fr-FR">
              <a:latin typeface="Times New Roman"/>
              <a:cs typeface="Times New Roman"/>
            </a:endParaRPr>
          </a:p>
        </p:txBody>
      </p:sp>
      <p:pic>
        <p:nvPicPr>
          <p:cNvPr id="12" name="Image 11" descr="Une image contenant texte, capture d’écran, diagramme, nombre&#10;&#10;Description générée automatiquement">
            <a:extLst>
              <a:ext uri="{FF2B5EF4-FFF2-40B4-BE49-F238E27FC236}">
                <a16:creationId xmlns:a16="http://schemas.microsoft.com/office/drawing/2014/main" id="{CA03A096-A69E-F12B-3355-7F9781F0A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816" y="1625600"/>
            <a:ext cx="5628368" cy="330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10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F10548-E96B-86E5-6A83-B80EA406EDF4}"/>
              </a:ext>
            </a:extLst>
          </p:cNvPr>
          <p:cNvSpPr/>
          <p:nvPr/>
        </p:nvSpPr>
        <p:spPr>
          <a:xfrm rot="5400000">
            <a:off x="2668210" y="-61307"/>
            <a:ext cx="6857071" cy="6984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0228294-547F-F964-28D7-E51007A337DE}"/>
              </a:ext>
            </a:extLst>
          </p:cNvPr>
          <p:cNvGrpSpPr/>
          <p:nvPr/>
        </p:nvGrpSpPr>
        <p:grpSpPr>
          <a:xfrm>
            <a:off x="0" y="9895"/>
            <a:ext cx="12191998" cy="1553687"/>
            <a:chOff x="49480" y="9895"/>
            <a:chExt cx="12102934" cy="1553687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9B0C2566-BAC9-759B-0D2A-3C672D849F4E}"/>
                </a:ext>
              </a:extLst>
            </p:cNvPr>
            <p:cNvSpPr/>
            <p:nvPr/>
          </p:nvSpPr>
          <p:spPr>
            <a:xfrm>
              <a:off x="49480" y="9895"/>
              <a:ext cx="12102934" cy="155368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BEAE2F96-E85B-9CC6-BBBB-21236E70A828}"/>
                </a:ext>
              </a:extLst>
            </p:cNvPr>
            <p:cNvSpPr/>
            <p:nvPr/>
          </p:nvSpPr>
          <p:spPr>
            <a:xfrm>
              <a:off x="119115" y="148440"/>
              <a:ext cx="5976956" cy="1276596"/>
            </a:xfrm>
            <a:prstGeom prst="roundRect">
              <a:avLst/>
            </a:prstGeom>
            <a:solidFill>
              <a:srgbClr val="C20F15"/>
            </a:solidFill>
            <a:ln>
              <a:solidFill>
                <a:srgbClr val="C20F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CA" sz="2000" u="sng">
                  <a:solidFill>
                    <a:schemeClr val="bg1"/>
                  </a:solidFill>
                  <a:latin typeface="Times New Roman"/>
                  <a:cs typeface="Times New Roman"/>
                </a:rPr>
                <a:t>I. Presentation of the city :</a:t>
              </a:r>
            </a:p>
            <a:p>
              <a:r>
                <a:rPr lang="en-CA">
                  <a:solidFill>
                    <a:schemeClr val="bg1"/>
                  </a:solidFill>
                  <a:latin typeface="Times New Roman"/>
                  <a:cs typeface="Times New Roman"/>
                </a:rPr>
                <a:t>1. Geographical data </a:t>
              </a:r>
              <a:r>
                <a:rPr lang="en-CA" sz="2000" b="1" u="sng">
                  <a:solidFill>
                    <a:schemeClr val="bg1"/>
                  </a:solidFill>
                  <a:latin typeface="Times New Roman"/>
                  <a:cs typeface="Times New Roman"/>
                </a:rPr>
                <a:t>2. Demographic information</a:t>
              </a:r>
            </a:p>
            <a:p>
              <a:r>
                <a:rPr lang="en-CA">
                  <a:solidFill>
                    <a:schemeClr val="bg1"/>
                  </a:solidFill>
                  <a:latin typeface="Times New Roman"/>
                  <a:cs typeface="Times New Roman"/>
                </a:rPr>
                <a:t>3. Economic data</a:t>
              </a:r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ECE3DE1F-33E8-36E5-7904-189FA72F292A}"/>
                </a:ext>
              </a:extLst>
            </p:cNvPr>
            <p:cNvSpPr/>
            <p:nvPr/>
          </p:nvSpPr>
          <p:spPr>
            <a:xfrm>
              <a:off x="6172839" y="148439"/>
              <a:ext cx="5907683" cy="1276596"/>
            </a:xfrm>
            <a:prstGeom prst="roundRect">
              <a:avLst/>
            </a:prstGeom>
            <a:solidFill>
              <a:srgbClr val="C20F15"/>
            </a:solidFill>
            <a:ln>
              <a:solidFill>
                <a:srgbClr val="C20F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fr-FR" sz="2000" u="sng">
                  <a:solidFill>
                    <a:schemeClr val="bg1"/>
                  </a:solidFill>
                  <a:latin typeface="Times New Roman"/>
                  <a:cs typeface="Times New Roman"/>
                </a:rPr>
                <a:t>II. Présentation culturelle :</a:t>
              </a:r>
            </a:p>
            <a:p>
              <a:r>
                <a:rPr lang="fr-FR">
                  <a:solidFill>
                    <a:schemeClr val="bg1"/>
                  </a:solidFill>
                  <a:latin typeface="Times New Roman"/>
                  <a:cs typeface="Times New Roman"/>
                </a:rPr>
                <a:t>1. Son histoire 2. Son architecture</a:t>
              </a:r>
            </a:p>
            <a:p>
              <a:r>
                <a:rPr lang="fr-FR">
                  <a:solidFill>
                    <a:schemeClr val="bg1"/>
                  </a:solidFill>
                  <a:latin typeface="Times New Roman"/>
                  <a:cs typeface="Times New Roman"/>
                </a:rPr>
                <a:t>3. Les impacts des JO</a:t>
              </a:r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F6D1D269-0DA5-5DFC-218B-51983EBD6F59}"/>
              </a:ext>
            </a:extLst>
          </p:cNvPr>
          <p:cNvSpPr txBox="1"/>
          <p:nvPr/>
        </p:nvSpPr>
        <p:spPr>
          <a:xfrm>
            <a:off x="4905606" y="2611183"/>
            <a:ext cx="5081231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Blip>
                <a:blip r:embed="rId2"/>
              </a:buBlip>
            </a:pPr>
            <a:r>
              <a:rPr lang="fr-FR" sz="2200" err="1">
                <a:latin typeface="Arial"/>
                <a:cs typeface="Arial"/>
              </a:rPr>
              <a:t>Montreal</a:t>
            </a:r>
            <a:r>
              <a:rPr lang="fr-FR" sz="2200">
                <a:latin typeface="Arial"/>
                <a:cs typeface="Arial"/>
              </a:rPr>
              <a:t> population : </a:t>
            </a:r>
            <a:r>
              <a:rPr lang="fr-FR" sz="2200">
                <a:ea typeface="+mn-lt"/>
                <a:cs typeface="+mn-lt"/>
              </a:rPr>
              <a:t>a large population </a:t>
            </a:r>
            <a:r>
              <a:rPr lang="fr-FR" sz="2200" err="1">
                <a:ea typeface="+mn-lt"/>
                <a:cs typeface="+mn-lt"/>
              </a:rPr>
              <a:t>divided</a:t>
            </a:r>
            <a:endParaRPr lang="fr-FR" err="1"/>
          </a:p>
          <a:p>
            <a:pPr marL="285750" indent="-285750">
              <a:buBlip>
                <a:blip r:embed="rId2"/>
              </a:buBlip>
            </a:pPr>
            <a:endParaRPr lang="fr-FR" sz="2200">
              <a:latin typeface="Arial"/>
              <a:cs typeface="Arial"/>
            </a:endParaRPr>
          </a:p>
          <a:p>
            <a:pPr marL="285750" indent="-285750">
              <a:buBlip>
                <a:blip r:embed="rId2"/>
              </a:buBlip>
            </a:pPr>
            <a:endParaRPr lang="fr-FR" sz="2200">
              <a:latin typeface="Arial"/>
              <a:cs typeface="Arial"/>
            </a:endParaRPr>
          </a:p>
          <a:p>
            <a:pPr marL="285750" indent="-285750">
              <a:buFont typeface="Arial"/>
              <a:buBlip>
                <a:blip r:embed="rId2"/>
              </a:buBlip>
            </a:pPr>
            <a:r>
              <a:rPr lang="fr-FR" sz="2200" err="1">
                <a:latin typeface="Arial"/>
                <a:cs typeface="Arial"/>
              </a:rPr>
              <a:t>Montreal</a:t>
            </a:r>
            <a:r>
              <a:rPr lang="fr-FR" sz="2200">
                <a:latin typeface="Arial"/>
                <a:cs typeface="Arial"/>
              </a:rPr>
              <a:t> </a:t>
            </a:r>
            <a:r>
              <a:rPr lang="fr-FR" sz="2200" err="1">
                <a:latin typeface="Arial"/>
                <a:cs typeface="Arial"/>
              </a:rPr>
              <a:t>olympic</a:t>
            </a:r>
            <a:r>
              <a:rPr lang="fr-FR" sz="2200">
                <a:latin typeface="Arial"/>
                <a:cs typeface="Arial"/>
              </a:rPr>
              <a:t> </a:t>
            </a:r>
            <a:r>
              <a:rPr lang="fr-FR" sz="2200" err="1">
                <a:latin typeface="Arial"/>
                <a:cs typeface="Arial"/>
              </a:rPr>
              <a:t>games</a:t>
            </a:r>
            <a:r>
              <a:rPr lang="fr-FR" sz="2200">
                <a:latin typeface="Arial"/>
                <a:cs typeface="Arial"/>
              </a:rPr>
              <a:t> : </a:t>
            </a:r>
            <a:r>
              <a:rPr lang="fr-FR" sz="2200">
                <a:ea typeface="+mn-lt"/>
                <a:cs typeface="+mn-lt"/>
              </a:rPr>
              <a:t>a large </a:t>
            </a:r>
            <a:r>
              <a:rPr lang="fr-FR" sz="2200" err="1">
                <a:ea typeface="+mn-lt"/>
                <a:cs typeface="+mn-lt"/>
              </a:rPr>
              <a:t>number</a:t>
            </a:r>
            <a:r>
              <a:rPr lang="fr-FR" sz="2200">
                <a:ea typeface="+mn-lt"/>
                <a:cs typeface="+mn-lt"/>
              </a:rPr>
              <a:t> of </a:t>
            </a:r>
            <a:r>
              <a:rPr lang="fr-FR" sz="2200" err="1">
                <a:ea typeface="+mn-lt"/>
                <a:cs typeface="+mn-lt"/>
              </a:rPr>
              <a:t>visitors</a:t>
            </a:r>
            <a:r>
              <a:rPr lang="fr-FR" sz="2200">
                <a:effectLst/>
                <a:ea typeface="+mn-lt"/>
                <a:cs typeface="+mn-lt"/>
              </a:rPr>
              <a:t> </a:t>
            </a:r>
            <a:endParaRPr lang="fr-FR" sz="2200">
              <a:ea typeface="+mn-lt"/>
              <a:cs typeface="+mn-lt"/>
            </a:endParaRPr>
          </a:p>
          <a:p>
            <a:pPr marL="285750" indent="-285750">
              <a:buBlip>
                <a:blip r:embed="rId2"/>
              </a:buBlip>
            </a:pPr>
            <a:endParaRPr lang="fr-FR" sz="2200">
              <a:latin typeface="Arial"/>
              <a:cs typeface="Arial"/>
            </a:endParaRPr>
          </a:p>
          <a:p>
            <a:pPr marL="285750" indent="-285750">
              <a:buBlip>
                <a:blip r:embed="rId2"/>
              </a:buBlip>
            </a:pPr>
            <a:endParaRPr lang="fr-FR" sz="2200">
              <a:latin typeface="Arial"/>
              <a:cs typeface="Arial"/>
            </a:endParaRPr>
          </a:p>
          <a:p>
            <a:pPr marL="285750" indent="-285750">
              <a:buFont typeface="Arial"/>
              <a:buBlip>
                <a:blip r:embed="rId2"/>
              </a:buBlip>
            </a:pPr>
            <a:r>
              <a:rPr lang="fr-FR" sz="2200" err="1">
                <a:latin typeface="Arial"/>
                <a:cs typeface="Arial"/>
              </a:rPr>
              <a:t>Athletes</a:t>
            </a:r>
            <a:r>
              <a:rPr lang="fr-FR" sz="2200">
                <a:latin typeface="Arial"/>
                <a:cs typeface="Arial"/>
              </a:rPr>
              <a:t> : </a:t>
            </a:r>
            <a:r>
              <a:rPr lang="fr-FR" sz="2200" err="1">
                <a:ea typeface="+mn-lt"/>
                <a:cs typeface="+mn-lt"/>
              </a:rPr>
              <a:t>success</a:t>
            </a:r>
            <a:r>
              <a:rPr lang="fr-FR" sz="2200">
                <a:ea typeface="+mn-lt"/>
                <a:cs typeface="+mn-lt"/>
              </a:rPr>
              <a:t> for all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2DFB25D-AFC9-347E-F921-2630019FFE61}"/>
              </a:ext>
            </a:extLst>
          </p:cNvPr>
          <p:cNvSpPr txBox="1"/>
          <p:nvPr/>
        </p:nvSpPr>
        <p:spPr>
          <a:xfrm>
            <a:off x="9713479" y="5922690"/>
            <a:ext cx="228559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>
                <a:latin typeface="Times New Roman"/>
                <a:cs typeface="Times New Roman"/>
              </a:rPr>
              <a:t>Gold </a:t>
            </a:r>
            <a:r>
              <a:rPr lang="fr-FR" err="1">
                <a:latin typeface="Times New Roman"/>
                <a:cs typeface="Times New Roman"/>
              </a:rPr>
              <a:t>medals</a:t>
            </a:r>
            <a:r>
              <a:rPr lang="fr-FR">
                <a:latin typeface="Times New Roman"/>
                <a:cs typeface="Times New Roman"/>
              </a:rPr>
              <a:t> of 1976 Olympic Games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BC77268-E8F8-DC36-737D-E01DD6DCDE17}"/>
              </a:ext>
            </a:extLst>
          </p:cNvPr>
          <p:cNvSpPr txBox="1"/>
          <p:nvPr/>
        </p:nvSpPr>
        <p:spPr>
          <a:xfrm>
            <a:off x="1193827" y="6065213"/>
            <a:ext cx="19701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err="1">
                <a:latin typeface="Times New Roman"/>
                <a:cs typeface="Times New Roman"/>
              </a:rPr>
              <a:t>Athletes</a:t>
            </a:r>
            <a:r>
              <a:rPr lang="fr-FR">
                <a:latin typeface="Times New Roman"/>
                <a:cs typeface="Times New Roman"/>
              </a:rPr>
              <a:t> </a:t>
            </a:r>
            <a:r>
              <a:rPr lang="fr-FR" err="1">
                <a:latin typeface="Times New Roman"/>
                <a:cs typeface="Times New Roman"/>
              </a:rPr>
              <a:t>repartition</a:t>
            </a:r>
            <a:endParaRPr lang="fr-FR">
              <a:latin typeface="Times New Roman"/>
              <a:cs typeface="Times New Roman"/>
            </a:endParaRPr>
          </a:p>
        </p:txBody>
      </p:sp>
      <p:pic>
        <p:nvPicPr>
          <p:cNvPr id="8" name="Image 7" descr="Une image contenant cercle, capture d’écran, Graphique, diagramme&#10;&#10;Description générée automatiquement">
            <a:extLst>
              <a:ext uri="{FF2B5EF4-FFF2-40B4-BE49-F238E27FC236}">
                <a16:creationId xmlns:a16="http://schemas.microsoft.com/office/drawing/2014/main" id="{A9776602-F2E4-78ED-4310-F9EB7308E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79" y="1783392"/>
            <a:ext cx="4546240" cy="4283494"/>
          </a:xfrm>
          <a:prstGeom prst="rect">
            <a:avLst/>
          </a:prstGeom>
        </p:spPr>
      </p:pic>
      <p:pic>
        <p:nvPicPr>
          <p:cNvPr id="5" name="Image 4" descr="Une image contenant pièce, menthe, devise, argent&#10;&#10;Description générée automatiquement">
            <a:extLst>
              <a:ext uri="{FF2B5EF4-FFF2-40B4-BE49-F238E27FC236}">
                <a16:creationId xmlns:a16="http://schemas.microsoft.com/office/drawing/2014/main" id="{2CFCA5D2-3DCE-A498-8B89-9971265C31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354" t="228" r="3906" b="683"/>
          <a:stretch/>
        </p:blipFill>
        <p:spPr>
          <a:xfrm>
            <a:off x="9828919" y="1562584"/>
            <a:ext cx="2167601" cy="4192251"/>
          </a:xfrm>
          <a:prstGeom prst="rect">
            <a:avLst/>
          </a:prstGeom>
        </p:spPr>
      </p:pic>
      <p:sp>
        <p:nvSpPr>
          <p:cNvPr id="6" name="Rectangle : avec coin rogné 5">
            <a:extLst>
              <a:ext uri="{FF2B5EF4-FFF2-40B4-BE49-F238E27FC236}">
                <a16:creationId xmlns:a16="http://schemas.microsoft.com/office/drawing/2014/main" id="{9673FA5A-D3A5-D476-9594-3B006300CBB7}"/>
              </a:ext>
            </a:extLst>
          </p:cNvPr>
          <p:cNvSpPr/>
          <p:nvPr/>
        </p:nvSpPr>
        <p:spPr>
          <a:xfrm>
            <a:off x="11664207" y="6378038"/>
            <a:ext cx="277091" cy="554181"/>
          </a:xfrm>
          <a:prstGeom prst="snip1Rect">
            <a:avLst/>
          </a:prstGeom>
          <a:solidFill>
            <a:srgbClr val="C20F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60975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E1D2B80-B725-0318-BC23-EA6D3BF4CDF2}"/>
              </a:ext>
            </a:extLst>
          </p:cNvPr>
          <p:cNvSpPr/>
          <p:nvPr/>
        </p:nvSpPr>
        <p:spPr>
          <a:xfrm rot="5400000">
            <a:off x="2638522" y="-58009"/>
            <a:ext cx="6857071" cy="6984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avec coin rogné 5">
            <a:extLst>
              <a:ext uri="{FF2B5EF4-FFF2-40B4-BE49-F238E27FC236}">
                <a16:creationId xmlns:a16="http://schemas.microsoft.com/office/drawing/2014/main" id="{A0858743-6FE4-D932-D92B-79BBEBA98E2F}"/>
              </a:ext>
            </a:extLst>
          </p:cNvPr>
          <p:cNvSpPr/>
          <p:nvPr/>
        </p:nvSpPr>
        <p:spPr>
          <a:xfrm>
            <a:off x="11664207" y="6378038"/>
            <a:ext cx="277091" cy="554181"/>
          </a:xfrm>
          <a:prstGeom prst="snip1Rect">
            <a:avLst/>
          </a:prstGeom>
          <a:solidFill>
            <a:srgbClr val="C20F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/>
              <a:t>4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1B2A640E-936F-E1A9-475F-5ED0D47F6240}"/>
              </a:ext>
            </a:extLst>
          </p:cNvPr>
          <p:cNvGrpSpPr/>
          <p:nvPr/>
        </p:nvGrpSpPr>
        <p:grpSpPr>
          <a:xfrm>
            <a:off x="0" y="9895"/>
            <a:ext cx="12191998" cy="1553687"/>
            <a:chOff x="49480" y="9895"/>
            <a:chExt cx="12102934" cy="1553687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52523D72-C8FC-B1AB-4125-84175FFD452E}"/>
                </a:ext>
              </a:extLst>
            </p:cNvPr>
            <p:cNvSpPr/>
            <p:nvPr/>
          </p:nvSpPr>
          <p:spPr>
            <a:xfrm>
              <a:off x="49480" y="9895"/>
              <a:ext cx="12102934" cy="155368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35AE462E-6A92-3576-DEFF-8BDBCD287932}"/>
                </a:ext>
              </a:extLst>
            </p:cNvPr>
            <p:cNvSpPr/>
            <p:nvPr/>
          </p:nvSpPr>
          <p:spPr>
            <a:xfrm>
              <a:off x="119115" y="148440"/>
              <a:ext cx="5976956" cy="1276596"/>
            </a:xfrm>
            <a:prstGeom prst="roundRect">
              <a:avLst/>
            </a:prstGeom>
            <a:solidFill>
              <a:srgbClr val="C20F15"/>
            </a:solidFill>
            <a:ln>
              <a:solidFill>
                <a:srgbClr val="C20F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CA" sz="2000" u="sng">
                  <a:solidFill>
                    <a:schemeClr val="bg1"/>
                  </a:solidFill>
                  <a:latin typeface="Times New Roman"/>
                  <a:cs typeface="Times New Roman"/>
                </a:rPr>
                <a:t>I. Presentation of the city :</a:t>
              </a:r>
            </a:p>
            <a:p>
              <a:r>
                <a:rPr lang="en-CA">
                  <a:solidFill>
                    <a:schemeClr val="bg1"/>
                  </a:solidFill>
                  <a:latin typeface="Times New Roman"/>
                  <a:cs typeface="Times New Roman"/>
                </a:rPr>
                <a:t>1. Geographical data 2. Demographic information</a:t>
              </a:r>
            </a:p>
            <a:p>
              <a:r>
                <a:rPr lang="en-CA" sz="2000" b="1" u="sng">
                  <a:solidFill>
                    <a:schemeClr val="bg1"/>
                  </a:solidFill>
                  <a:latin typeface="Times New Roman"/>
                  <a:cs typeface="Times New Roman"/>
                </a:rPr>
                <a:t>3. Economic data</a:t>
              </a:r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B8FF2C71-7749-EAFA-D99E-9B827CD79763}"/>
                </a:ext>
              </a:extLst>
            </p:cNvPr>
            <p:cNvSpPr/>
            <p:nvPr/>
          </p:nvSpPr>
          <p:spPr>
            <a:xfrm>
              <a:off x="6172839" y="148439"/>
              <a:ext cx="5907683" cy="1276596"/>
            </a:xfrm>
            <a:prstGeom prst="roundRect">
              <a:avLst/>
            </a:prstGeom>
            <a:solidFill>
              <a:srgbClr val="C20F15"/>
            </a:solidFill>
            <a:ln>
              <a:solidFill>
                <a:srgbClr val="C20F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fr-FR" sz="2000" u="sng">
                  <a:solidFill>
                    <a:schemeClr val="bg1"/>
                  </a:solidFill>
                  <a:latin typeface="Times New Roman"/>
                  <a:cs typeface="Times New Roman"/>
                </a:rPr>
                <a:t>II. Présentation culturelle :</a:t>
              </a:r>
            </a:p>
            <a:p>
              <a:r>
                <a:rPr lang="fr-FR">
                  <a:solidFill>
                    <a:schemeClr val="bg1"/>
                  </a:solidFill>
                  <a:latin typeface="Times New Roman"/>
                  <a:cs typeface="Times New Roman"/>
                </a:rPr>
                <a:t>1. Son histoire 2. Son architecture</a:t>
              </a:r>
            </a:p>
            <a:p>
              <a:r>
                <a:rPr lang="fr-FR">
                  <a:solidFill>
                    <a:schemeClr val="bg1"/>
                  </a:solidFill>
                  <a:latin typeface="Times New Roman"/>
                  <a:cs typeface="Times New Roman"/>
                </a:rPr>
                <a:t>3. Les impacts des JO</a:t>
              </a:r>
            </a:p>
          </p:txBody>
        </p:sp>
      </p:grpSp>
      <p:pic>
        <p:nvPicPr>
          <p:cNvPr id="2" name="Image 1" descr="Historique – La Société – Loto-Québec">
            <a:extLst>
              <a:ext uri="{FF2B5EF4-FFF2-40B4-BE49-F238E27FC236}">
                <a16:creationId xmlns:a16="http://schemas.microsoft.com/office/drawing/2014/main" id="{EDD80F04-2D1B-A65C-202D-54BDEA6C5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335" y="1711502"/>
            <a:ext cx="4589079" cy="325444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26DF91D-1EEF-6CCA-9735-5D46E628440E}"/>
              </a:ext>
            </a:extLst>
          </p:cNvPr>
          <p:cNvSpPr txBox="1"/>
          <p:nvPr/>
        </p:nvSpPr>
        <p:spPr>
          <a:xfrm>
            <a:off x="8918673" y="4967792"/>
            <a:ext cx="15411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latin typeface="Times New Roman"/>
                <a:cs typeface="Times New Roman"/>
              </a:rPr>
              <a:t>Loto Canada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B93D9D1-BCC4-096F-7A17-438A4B208E53}"/>
              </a:ext>
            </a:extLst>
          </p:cNvPr>
          <p:cNvSpPr txBox="1"/>
          <p:nvPr/>
        </p:nvSpPr>
        <p:spPr>
          <a:xfrm>
            <a:off x="5221894" y="5148776"/>
            <a:ext cx="3220482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fr-FR" sz="2200">
                <a:latin typeface="Arial"/>
                <a:cs typeface="Arial"/>
              </a:rPr>
              <a:t>The Olympic Games : 30 </a:t>
            </a:r>
            <a:r>
              <a:rPr lang="fr-FR" sz="2200" err="1">
                <a:latin typeface="Arial"/>
                <a:cs typeface="Arial"/>
              </a:rPr>
              <a:t>years</a:t>
            </a:r>
            <a:r>
              <a:rPr lang="fr-FR" sz="2200">
                <a:latin typeface="Arial"/>
                <a:cs typeface="Arial"/>
              </a:rPr>
              <a:t> to </a:t>
            </a:r>
            <a:r>
              <a:rPr lang="fr-FR" sz="2200" err="1">
                <a:latin typeface="Arial"/>
                <a:cs typeface="Arial"/>
              </a:rPr>
              <a:t>paid</a:t>
            </a:r>
            <a:r>
              <a:rPr lang="fr-FR" sz="2200">
                <a:latin typeface="Arial"/>
                <a:cs typeface="Arial"/>
              </a:rPr>
              <a:t> off the </a:t>
            </a:r>
            <a:r>
              <a:rPr lang="fr-FR" sz="2200" err="1">
                <a:latin typeface="Arial"/>
                <a:cs typeface="Arial"/>
              </a:rPr>
              <a:t>debt</a:t>
            </a:r>
            <a:endParaRPr lang="fr-FR" sz="2200">
              <a:latin typeface="Arial"/>
              <a:cs typeface="Arial"/>
            </a:endParaRPr>
          </a:p>
        </p:txBody>
      </p:sp>
      <p:pic>
        <p:nvPicPr>
          <p:cNvPr id="20" name="Image 19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2D683EDF-D27D-6351-4428-DE82567FE3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01" r="1692" b="89"/>
          <a:stretch/>
        </p:blipFill>
        <p:spPr>
          <a:xfrm>
            <a:off x="103929" y="2423577"/>
            <a:ext cx="4811613" cy="422460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D8FC786-8B64-EF50-4440-34C806C8FEBA}"/>
              </a:ext>
            </a:extLst>
          </p:cNvPr>
          <p:cNvSpPr txBox="1"/>
          <p:nvPr/>
        </p:nvSpPr>
        <p:spPr>
          <a:xfrm>
            <a:off x="4750180" y="1713729"/>
            <a:ext cx="2942293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2200">
                <a:latin typeface="Arial"/>
                <a:cs typeface="Arial"/>
              </a:rPr>
              <a:t>Olympic Lotery :  more than 600 000 winners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249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6612E7-3190-55A6-77AC-198EFBC69404}"/>
              </a:ext>
            </a:extLst>
          </p:cNvPr>
          <p:cNvSpPr/>
          <p:nvPr/>
        </p:nvSpPr>
        <p:spPr>
          <a:xfrm rot="5400000">
            <a:off x="2638522" y="-58009"/>
            <a:ext cx="6857071" cy="6984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avec coin rogné 5">
            <a:extLst>
              <a:ext uri="{FF2B5EF4-FFF2-40B4-BE49-F238E27FC236}">
                <a16:creationId xmlns:a16="http://schemas.microsoft.com/office/drawing/2014/main" id="{E8448782-11BE-E137-EF1B-82A66BDF4F2A}"/>
              </a:ext>
            </a:extLst>
          </p:cNvPr>
          <p:cNvSpPr/>
          <p:nvPr/>
        </p:nvSpPr>
        <p:spPr>
          <a:xfrm>
            <a:off x="11664207" y="6378038"/>
            <a:ext cx="277091" cy="554181"/>
          </a:xfrm>
          <a:prstGeom prst="snip1Rect">
            <a:avLst/>
          </a:prstGeom>
          <a:solidFill>
            <a:srgbClr val="C20F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/>
              <a:t>5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E538B39-60CA-380F-745A-44CBDA27A049}"/>
              </a:ext>
            </a:extLst>
          </p:cNvPr>
          <p:cNvGrpSpPr/>
          <p:nvPr/>
        </p:nvGrpSpPr>
        <p:grpSpPr>
          <a:xfrm>
            <a:off x="0" y="9895"/>
            <a:ext cx="12191998" cy="1553687"/>
            <a:chOff x="49480" y="9895"/>
            <a:chExt cx="12102934" cy="1553687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269EDA75-51F4-D5E4-A18A-E026A01DB51F}"/>
                </a:ext>
              </a:extLst>
            </p:cNvPr>
            <p:cNvSpPr/>
            <p:nvPr/>
          </p:nvSpPr>
          <p:spPr>
            <a:xfrm>
              <a:off x="49480" y="9895"/>
              <a:ext cx="12102934" cy="155368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0DD55115-A73E-8B4A-71E7-1224C9D4A1C0}"/>
                </a:ext>
              </a:extLst>
            </p:cNvPr>
            <p:cNvSpPr/>
            <p:nvPr/>
          </p:nvSpPr>
          <p:spPr>
            <a:xfrm>
              <a:off x="119115" y="148440"/>
              <a:ext cx="5976956" cy="1276596"/>
            </a:xfrm>
            <a:prstGeom prst="roundRect">
              <a:avLst/>
            </a:prstGeom>
            <a:solidFill>
              <a:srgbClr val="C20F15"/>
            </a:solidFill>
            <a:ln>
              <a:solidFill>
                <a:srgbClr val="C20F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CA" sz="2000" u="sng">
                  <a:solidFill>
                    <a:schemeClr val="bg1"/>
                  </a:solidFill>
                  <a:latin typeface="Times New Roman"/>
                  <a:cs typeface="Times New Roman"/>
                </a:rPr>
                <a:t>I. Presentation of the city :</a:t>
              </a:r>
            </a:p>
            <a:p>
              <a:r>
                <a:rPr lang="en-CA">
                  <a:solidFill>
                    <a:schemeClr val="bg1"/>
                  </a:solidFill>
                  <a:latin typeface="Times New Roman"/>
                  <a:cs typeface="Times New Roman"/>
                </a:rPr>
                <a:t>1. Geographical data 2. Demographic information</a:t>
              </a:r>
            </a:p>
            <a:p>
              <a:r>
                <a:rPr lang="en-CA">
                  <a:solidFill>
                    <a:schemeClr val="bg1"/>
                  </a:solidFill>
                  <a:latin typeface="Times New Roman"/>
                  <a:cs typeface="Times New Roman"/>
                </a:rPr>
                <a:t>3. Economic data</a:t>
              </a:r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1C2295E1-5D77-B73A-4791-D0867A3A122E}"/>
                </a:ext>
              </a:extLst>
            </p:cNvPr>
            <p:cNvSpPr/>
            <p:nvPr/>
          </p:nvSpPr>
          <p:spPr>
            <a:xfrm>
              <a:off x="6172839" y="148439"/>
              <a:ext cx="5907683" cy="1276596"/>
            </a:xfrm>
            <a:prstGeom prst="roundRect">
              <a:avLst/>
            </a:prstGeom>
            <a:solidFill>
              <a:srgbClr val="C20F15"/>
            </a:solidFill>
            <a:ln>
              <a:solidFill>
                <a:srgbClr val="C20F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fr-FR" sz="2000" u="sng">
                  <a:solidFill>
                    <a:schemeClr val="bg1"/>
                  </a:solidFill>
                  <a:latin typeface="Times New Roman"/>
                  <a:cs typeface="Times New Roman"/>
                </a:rPr>
                <a:t>II. Présentation culturelle :</a:t>
              </a:r>
            </a:p>
            <a:p>
              <a:r>
                <a:rPr lang="fr-FR" sz="2000" b="1" u="sng">
                  <a:solidFill>
                    <a:schemeClr val="bg1"/>
                  </a:solidFill>
                  <a:latin typeface="Times New Roman"/>
                  <a:cs typeface="Times New Roman"/>
                </a:rPr>
                <a:t>1. Son histoire</a:t>
              </a:r>
              <a:r>
                <a:rPr lang="fr-FR">
                  <a:solidFill>
                    <a:schemeClr val="bg1"/>
                  </a:solidFill>
                  <a:latin typeface="Times New Roman"/>
                  <a:cs typeface="Times New Roman"/>
                </a:rPr>
                <a:t> 2. Son architecture</a:t>
              </a:r>
            </a:p>
            <a:p>
              <a:r>
                <a:rPr lang="fr-FR">
                  <a:solidFill>
                    <a:schemeClr val="bg1"/>
                  </a:solidFill>
                  <a:latin typeface="Times New Roman"/>
                  <a:cs typeface="Times New Roman"/>
                </a:rPr>
                <a:t>3. Les impacts des JO</a:t>
              </a:r>
            </a:p>
          </p:txBody>
        </p:sp>
      </p:grpSp>
      <p:pic>
        <p:nvPicPr>
          <p:cNvPr id="2" name="Image 1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0A43E7DF-8362-CE39-A44C-CED1173E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69" y="1615576"/>
            <a:ext cx="4316185" cy="1803854"/>
          </a:xfrm>
          <a:prstGeom prst="rect">
            <a:avLst/>
          </a:prstGeom>
        </p:spPr>
      </p:pic>
      <p:pic>
        <p:nvPicPr>
          <p:cNvPr id="3" name="Image 2" descr="Why South Africa Was Barred From the Olympics | Olympic Channel">
            <a:extLst>
              <a:ext uri="{FF2B5EF4-FFF2-40B4-BE49-F238E27FC236}">
                <a16:creationId xmlns:a16="http://schemas.microsoft.com/office/drawing/2014/main" id="{ED0E703B-25D5-7714-630D-E0F381630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979" y="2523892"/>
            <a:ext cx="3982719" cy="232225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75A4789-BF99-371F-4724-FF98C239D3AC}"/>
              </a:ext>
            </a:extLst>
          </p:cNvPr>
          <p:cNvSpPr txBox="1"/>
          <p:nvPr/>
        </p:nvSpPr>
        <p:spPr>
          <a:xfrm>
            <a:off x="4974551" y="2513840"/>
            <a:ext cx="304535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fr-FR" sz="2200">
                <a:latin typeface="Arial"/>
                <a:ea typeface="MS Mincho"/>
                <a:cs typeface="Arial"/>
              </a:rPr>
              <a:t>Un contexte géopolitique mondial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3C4CA88-6D21-8D1E-24D9-48862D6BF0FD}"/>
              </a:ext>
            </a:extLst>
          </p:cNvPr>
          <p:cNvSpPr txBox="1"/>
          <p:nvPr/>
        </p:nvSpPr>
        <p:spPr>
          <a:xfrm>
            <a:off x="2576791" y="3975071"/>
            <a:ext cx="4034440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fr-FR" sz="2200">
                <a:latin typeface="Arial"/>
                <a:cs typeface="Arial"/>
              </a:rPr>
              <a:t>Un pays exclu en raison de sa politique</a:t>
            </a:r>
            <a:endParaRPr lang="en-CA" sz="2200">
              <a:latin typeface="Aptos"/>
              <a:ea typeface="MS Mincho"/>
              <a:cs typeface="Arial"/>
            </a:endParaRPr>
          </a:p>
          <a:p>
            <a:pPr marL="285750" indent="-285750">
              <a:buBlip>
                <a:blip r:embed="rId4"/>
              </a:buBlip>
            </a:pPr>
            <a:endParaRPr lang="fr-FR" sz="2200">
              <a:latin typeface="Arial"/>
              <a:cs typeface="Arial"/>
            </a:endParaRPr>
          </a:p>
          <a:p>
            <a:pPr marL="285750" indent="-285750">
              <a:buBlip>
                <a:blip r:embed="rId4"/>
              </a:buBlip>
            </a:pPr>
            <a:endParaRPr lang="fr-FR" sz="2200">
              <a:latin typeface="Arial"/>
              <a:cs typeface="Arial"/>
            </a:endParaRPr>
          </a:p>
          <a:p>
            <a:pPr marL="285750" indent="-285750">
              <a:buBlip>
                <a:blip r:embed="rId4"/>
              </a:buBlip>
            </a:pPr>
            <a:r>
              <a:rPr lang="fr-FR" sz="2200">
                <a:latin typeface="Arial"/>
                <a:cs typeface="Arial"/>
              </a:rPr>
              <a:t>Une ville qui va accueillir de nombreux évènements</a:t>
            </a:r>
          </a:p>
        </p:txBody>
      </p:sp>
      <p:pic>
        <p:nvPicPr>
          <p:cNvPr id="11" name="Image 10" descr="Le programme TV du Grand Prix du Canada">
            <a:extLst>
              <a:ext uri="{FF2B5EF4-FFF2-40B4-BE49-F238E27FC236}">
                <a16:creationId xmlns:a16="http://schemas.microsoft.com/office/drawing/2014/main" id="{0AAC10A9-11B8-D647-4C9B-6E6F9592D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619" y="4432671"/>
            <a:ext cx="2966720" cy="196925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A35EB7F-7B02-4D3D-B0D5-FDEA47F98F68}"/>
              </a:ext>
            </a:extLst>
          </p:cNvPr>
          <p:cNvSpPr txBox="1"/>
          <p:nvPr/>
        </p:nvSpPr>
        <p:spPr>
          <a:xfrm>
            <a:off x="1097573" y="3431964"/>
            <a:ext cx="34484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>
                <a:latin typeface="Times New Roman"/>
                <a:cs typeface="Times New Roman"/>
              </a:rPr>
              <a:t>Tableau de résultats des votes 1976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32FC725-F519-D094-83AE-260D04B23DC2}"/>
              </a:ext>
            </a:extLst>
          </p:cNvPr>
          <p:cNvSpPr txBox="1"/>
          <p:nvPr/>
        </p:nvSpPr>
        <p:spPr>
          <a:xfrm>
            <a:off x="9567012" y="4850667"/>
            <a:ext cx="2613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>
                <a:latin typeface="Times New Roman"/>
                <a:cs typeface="Times New Roman"/>
              </a:rPr>
              <a:t>Panneau d'Afrique du Sud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7754C5A-628D-6A1B-D721-407E14863B9A}"/>
              </a:ext>
            </a:extLst>
          </p:cNvPr>
          <p:cNvSpPr txBox="1"/>
          <p:nvPr/>
        </p:nvSpPr>
        <p:spPr>
          <a:xfrm>
            <a:off x="6925412" y="6405147"/>
            <a:ext cx="250735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>
                <a:latin typeface="Times New Roman"/>
                <a:cs typeface="Times New Roman"/>
              </a:rPr>
              <a:t>Circuit de F1 du Canada</a:t>
            </a:r>
          </a:p>
        </p:txBody>
      </p:sp>
    </p:spTree>
    <p:extLst>
      <p:ext uri="{BB962C8B-B14F-4D97-AF65-F5344CB8AC3E}">
        <p14:creationId xmlns:p14="http://schemas.microsoft.com/office/powerpoint/2010/main" val="2294717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3F7140-79A3-4E41-CD4A-7FD854F26F7C}"/>
              </a:ext>
            </a:extLst>
          </p:cNvPr>
          <p:cNvSpPr/>
          <p:nvPr/>
        </p:nvSpPr>
        <p:spPr>
          <a:xfrm rot="5400000">
            <a:off x="2638522" y="-58009"/>
            <a:ext cx="6857071" cy="6984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90216D0-CA6E-28D5-B8BE-14310BFB6DD9}"/>
              </a:ext>
            </a:extLst>
          </p:cNvPr>
          <p:cNvGrpSpPr/>
          <p:nvPr/>
        </p:nvGrpSpPr>
        <p:grpSpPr>
          <a:xfrm>
            <a:off x="0" y="9895"/>
            <a:ext cx="12191998" cy="1553687"/>
            <a:chOff x="49480" y="9895"/>
            <a:chExt cx="12102934" cy="1553687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AF66A316-9887-27B5-1307-9B1784B56196}"/>
                </a:ext>
              </a:extLst>
            </p:cNvPr>
            <p:cNvSpPr/>
            <p:nvPr/>
          </p:nvSpPr>
          <p:spPr>
            <a:xfrm>
              <a:off x="49480" y="9895"/>
              <a:ext cx="12102934" cy="155368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0855A081-0DC4-7720-D528-DA9C9AF13039}"/>
                </a:ext>
              </a:extLst>
            </p:cNvPr>
            <p:cNvSpPr/>
            <p:nvPr/>
          </p:nvSpPr>
          <p:spPr>
            <a:xfrm>
              <a:off x="119115" y="148440"/>
              <a:ext cx="5976956" cy="1276596"/>
            </a:xfrm>
            <a:prstGeom prst="roundRect">
              <a:avLst/>
            </a:prstGeom>
            <a:solidFill>
              <a:srgbClr val="C20F15"/>
            </a:solidFill>
            <a:ln>
              <a:solidFill>
                <a:srgbClr val="C20F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CA" sz="2000" u="sng">
                  <a:solidFill>
                    <a:schemeClr val="bg1"/>
                  </a:solidFill>
                  <a:latin typeface="Times New Roman"/>
                  <a:cs typeface="Times New Roman"/>
                </a:rPr>
                <a:t>I. Presentation of the city :</a:t>
              </a:r>
            </a:p>
            <a:p>
              <a:r>
                <a:rPr lang="en-CA">
                  <a:solidFill>
                    <a:schemeClr val="bg1"/>
                  </a:solidFill>
                  <a:latin typeface="Times New Roman"/>
                  <a:cs typeface="Times New Roman"/>
                </a:rPr>
                <a:t>1. Geographical data 2. Demographic information</a:t>
              </a:r>
            </a:p>
            <a:p>
              <a:r>
                <a:rPr lang="en-CA">
                  <a:solidFill>
                    <a:schemeClr val="bg1"/>
                  </a:solidFill>
                  <a:latin typeface="Times New Roman"/>
                  <a:cs typeface="Times New Roman"/>
                </a:rPr>
                <a:t>3. Economic data</a:t>
              </a:r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D48F848E-DB66-037B-9E5B-E37B6BF528BA}"/>
                </a:ext>
              </a:extLst>
            </p:cNvPr>
            <p:cNvSpPr/>
            <p:nvPr/>
          </p:nvSpPr>
          <p:spPr>
            <a:xfrm>
              <a:off x="6172839" y="148439"/>
              <a:ext cx="5907683" cy="1276596"/>
            </a:xfrm>
            <a:prstGeom prst="roundRect">
              <a:avLst/>
            </a:prstGeom>
            <a:solidFill>
              <a:srgbClr val="C20F15"/>
            </a:solidFill>
            <a:ln>
              <a:solidFill>
                <a:srgbClr val="C20F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fr-FR" sz="2000" u="sng">
                  <a:solidFill>
                    <a:schemeClr val="bg1"/>
                  </a:solidFill>
                  <a:latin typeface="Times New Roman"/>
                  <a:cs typeface="Times New Roman"/>
                </a:rPr>
                <a:t>II. Présentation culturelle :</a:t>
              </a:r>
            </a:p>
            <a:p>
              <a:r>
                <a:rPr lang="fr-FR">
                  <a:solidFill>
                    <a:schemeClr val="bg1"/>
                  </a:solidFill>
                  <a:latin typeface="Times New Roman"/>
                  <a:cs typeface="Times New Roman"/>
                </a:rPr>
                <a:t>1. Son histoire </a:t>
              </a:r>
              <a:r>
                <a:rPr lang="fr-FR" sz="2000" b="1" u="sng">
                  <a:solidFill>
                    <a:schemeClr val="bg1"/>
                  </a:solidFill>
                  <a:latin typeface="Times New Roman"/>
                  <a:cs typeface="Times New Roman"/>
                </a:rPr>
                <a:t>2. Son architecture</a:t>
              </a:r>
            </a:p>
            <a:p>
              <a:r>
                <a:rPr lang="fr-FR">
                  <a:solidFill>
                    <a:schemeClr val="bg1"/>
                  </a:solidFill>
                  <a:latin typeface="Times New Roman"/>
                  <a:cs typeface="Times New Roman"/>
                </a:rPr>
                <a:t>3. Les impacts des JO</a:t>
              </a:r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F43D1FD3-DDE4-7C7F-5E7C-B5EB019D86FB}"/>
              </a:ext>
            </a:extLst>
          </p:cNvPr>
          <p:cNvSpPr txBox="1"/>
          <p:nvPr/>
        </p:nvSpPr>
        <p:spPr>
          <a:xfrm>
            <a:off x="2804394" y="2670652"/>
            <a:ext cx="494177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fr-FR" sz="2200">
                <a:latin typeface="Arial"/>
                <a:cs typeface="Arial"/>
              </a:rPr>
              <a:t>L'architecture canadienne : de multiples styles architecturaux</a:t>
            </a:r>
          </a:p>
        </p:txBody>
      </p:sp>
      <p:pic>
        <p:nvPicPr>
          <p:cNvPr id="8" name="Image 7" descr="Une image contenant croquis, bâtiment, dessin, fenêtre&#10;&#10;Description générée automatiquement">
            <a:extLst>
              <a:ext uri="{FF2B5EF4-FFF2-40B4-BE49-F238E27FC236}">
                <a16:creationId xmlns:a16="http://schemas.microsoft.com/office/drawing/2014/main" id="{59783279-500F-E470-09E7-B54B187B1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367" y="1561383"/>
            <a:ext cx="1933967" cy="1257692"/>
          </a:xfrm>
          <a:prstGeom prst="rect">
            <a:avLst/>
          </a:prstGeom>
        </p:spPr>
      </p:pic>
      <p:pic>
        <p:nvPicPr>
          <p:cNvPr id="10" name="Image 9" descr="Une image contenant croquis, bâtiment, dessin, fenêtre&#10;&#10;Description générée automatiquement">
            <a:extLst>
              <a:ext uri="{FF2B5EF4-FFF2-40B4-BE49-F238E27FC236}">
                <a16:creationId xmlns:a16="http://schemas.microsoft.com/office/drawing/2014/main" id="{D52D9670-1881-70F8-AE1C-7E6AC203F0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2413" y="2844713"/>
            <a:ext cx="1933967" cy="1257300"/>
          </a:xfrm>
          <a:prstGeom prst="rect">
            <a:avLst/>
          </a:prstGeom>
        </p:spPr>
      </p:pic>
      <p:pic>
        <p:nvPicPr>
          <p:cNvPr id="16" name="Image 15" descr="Une image contenant croquis, fenêtre, façade, dessin&#10;&#10;Description générée automatiquement">
            <a:extLst>
              <a:ext uri="{FF2B5EF4-FFF2-40B4-BE49-F238E27FC236}">
                <a16:creationId xmlns:a16="http://schemas.microsoft.com/office/drawing/2014/main" id="{46B5F663-096C-C824-9D85-BC10A6D2C1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54" y="4213900"/>
            <a:ext cx="1813024" cy="1036398"/>
          </a:xfrm>
          <a:prstGeom prst="rect">
            <a:avLst/>
          </a:prstGeom>
        </p:spPr>
      </p:pic>
      <p:pic>
        <p:nvPicPr>
          <p:cNvPr id="18" name="Image 17" descr="Une image contenant bâtiment, croquis, dessin, fenêtre&#10;&#10;Description générée automatiquement">
            <a:extLst>
              <a:ext uri="{FF2B5EF4-FFF2-40B4-BE49-F238E27FC236}">
                <a16:creationId xmlns:a16="http://schemas.microsoft.com/office/drawing/2014/main" id="{C732BA10-997A-684F-2998-A38CAFF623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367" y="5344243"/>
            <a:ext cx="1819145" cy="103770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C1A3E21-0445-981E-0599-12FF88E4D986}"/>
              </a:ext>
            </a:extLst>
          </p:cNvPr>
          <p:cNvSpPr txBox="1"/>
          <p:nvPr/>
        </p:nvSpPr>
        <p:spPr>
          <a:xfrm>
            <a:off x="248883" y="6471800"/>
            <a:ext cx="21894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ea typeface="+mn-lt"/>
                <a:cs typeface="+mn-lt"/>
              </a:rPr>
              <a:t>Maisons canadiennes</a:t>
            </a:r>
          </a:p>
        </p:txBody>
      </p:sp>
      <p:pic>
        <p:nvPicPr>
          <p:cNvPr id="7" name="Image 6" descr="Une image contenant plein air, bâtiment, fenêtre, ciel&#10;&#10;Description générée automatiquement">
            <a:extLst>
              <a:ext uri="{FF2B5EF4-FFF2-40B4-BE49-F238E27FC236}">
                <a16:creationId xmlns:a16="http://schemas.microsoft.com/office/drawing/2014/main" id="{BAB5E52E-212F-F752-63E7-D2E673A265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3174" y="2550999"/>
            <a:ext cx="4279333" cy="3100726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4D4132D8-E377-5B59-1E57-78867BB36652}"/>
              </a:ext>
            </a:extLst>
          </p:cNvPr>
          <p:cNvSpPr txBox="1"/>
          <p:nvPr/>
        </p:nvSpPr>
        <p:spPr>
          <a:xfrm>
            <a:off x="9106454" y="5645412"/>
            <a:ext cx="170952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>
                <a:latin typeface="Times New Roman"/>
                <a:ea typeface="+mn-lt"/>
                <a:cs typeface="+mn-lt"/>
              </a:rPr>
              <a:t>ShoeBox</a:t>
            </a:r>
            <a:r>
              <a:rPr lang="fr-FR">
                <a:latin typeface="Times New Roman"/>
                <a:ea typeface="+mn-lt"/>
                <a:cs typeface="+mn-lt"/>
              </a:rPr>
              <a:t> house</a:t>
            </a:r>
          </a:p>
        </p:txBody>
      </p:sp>
      <p:sp>
        <p:nvSpPr>
          <p:cNvPr id="6" name="Rectangle : avec coin rogné 5">
            <a:extLst>
              <a:ext uri="{FF2B5EF4-FFF2-40B4-BE49-F238E27FC236}">
                <a16:creationId xmlns:a16="http://schemas.microsoft.com/office/drawing/2014/main" id="{FAE5176B-3D82-A2B2-C964-A8FA6C77F323}"/>
              </a:ext>
            </a:extLst>
          </p:cNvPr>
          <p:cNvSpPr/>
          <p:nvPr/>
        </p:nvSpPr>
        <p:spPr>
          <a:xfrm>
            <a:off x="11664207" y="6378038"/>
            <a:ext cx="277091" cy="554181"/>
          </a:xfrm>
          <a:prstGeom prst="snip1Rect">
            <a:avLst/>
          </a:prstGeom>
          <a:solidFill>
            <a:srgbClr val="C20F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/>
              <a:t>6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E2EEF0B-455E-F119-ABAB-9FCBF8AF3CD6}"/>
              </a:ext>
            </a:extLst>
          </p:cNvPr>
          <p:cNvSpPr txBox="1"/>
          <p:nvPr/>
        </p:nvSpPr>
        <p:spPr>
          <a:xfrm>
            <a:off x="2807917" y="4540685"/>
            <a:ext cx="4739013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fr-FR" sz="2200">
                <a:latin typeface="Arial"/>
                <a:cs typeface="Arial"/>
              </a:rPr>
              <a:t>L'architecture à Montréal : une architecture en plein essor et modernisatrice</a:t>
            </a:r>
            <a:endParaRPr lang="fr-FR" err="1"/>
          </a:p>
        </p:txBody>
      </p:sp>
    </p:spTree>
    <p:extLst>
      <p:ext uri="{BB962C8B-B14F-4D97-AF65-F5344CB8AC3E}">
        <p14:creationId xmlns:p14="http://schemas.microsoft.com/office/powerpoint/2010/main" val="1776327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9C41178-3619-29CA-79F7-CCE9BD9FEC12}"/>
              </a:ext>
            </a:extLst>
          </p:cNvPr>
          <p:cNvSpPr/>
          <p:nvPr/>
        </p:nvSpPr>
        <p:spPr>
          <a:xfrm rot="5400000">
            <a:off x="2638522" y="-48938"/>
            <a:ext cx="6857071" cy="6984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avec coin rogné 5">
            <a:extLst>
              <a:ext uri="{FF2B5EF4-FFF2-40B4-BE49-F238E27FC236}">
                <a16:creationId xmlns:a16="http://schemas.microsoft.com/office/drawing/2014/main" id="{E202A046-72BC-942D-D1EE-C3A2B1A30316}"/>
              </a:ext>
            </a:extLst>
          </p:cNvPr>
          <p:cNvSpPr/>
          <p:nvPr/>
        </p:nvSpPr>
        <p:spPr>
          <a:xfrm>
            <a:off x="11664207" y="6378038"/>
            <a:ext cx="277091" cy="554181"/>
          </a:xfrm>
          <a:prstGeom prst="snip1Rect">
            <a:avLst/>
          </a:prstGeom>
          <a:solidFill>
            <a:srgbClr val="C20F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/>
              <a:t>7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5A8E1CA6-8EE6-A7B0-0CB0-F8C7DE644609}"/>
              </a:ext>
            </a:extLst>
          </p:cNvPr>
          <p:cNvGrpSpPr/>
          <p:nvPr/>
        </p:nvGrpSpPr>
        <p:grpSpPr>
          <a:xfrm>
            <a:off x="0" y="9895"/>
            <a:ext cx="12191998" cy="1553687"/>
            <a:chOff x="49480" y="9895"/>
            <a:chExt cx="12102934" cy="1553687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64B420C7-E46A-7601-5001-7BEDB7D37DEC}"/>
                </a:ext>
              </a:extLst>
            </p:cNvPr>
            <p:cNvSpPr/>
            <p:nvPr/>
          </p:nvSpPr>
          <p:spPr>
            <a:xfrm>
              <a:off x="49480" y="9895"/>
              <a:ext cx="12102934" cy="155368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985B7E2A-622B-4ED7-20BD-203077A14547}"/>
                </a:ext>
              </a:extLst>
            </p:cNvPr>
            <p:cNvSpPr/>
            <p:nvPr/>
          </p:nvSpPr>
          <p:spPr>
            <a:xfrm>
              <a:off x="119115" y="148440"/>
              <a:ext cx="5976956" cy="1276596"/>
            </a:xfrm>
            <a:prstGeom prst="roundRect">
              <a:avLst/>
            </a:prstGeom>
            <a:solidFill>
              <a:srgbClr val="C20F15"/>
            </a:solidFill>
            <a:ln>
              <a:solidFill>
                <a:srgbClr val="C20F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CA" sz="2000" u="sng">
                  <a:solidFill>
                    <a:schemeClr val="bg1"/>
                  </a:solidFill>
                  <a:latin typeface="Times New Roman"/>
                  <a:cs typeface="Times New Roman"/>
                </a:rPr>
                <a:t>I. Presentation of the city :</a:t>
              </a:r>
            </a:p>
            <a:p>
              <a:r>
                <a:rPr lang="en-CA">
                  <a:solidFill>
                    <a:schemeClr val="bg1"/>
                  </a:solidFill>
                  <a:latin typeface="Times New Roman"/>
                  <a:cs typeface="Times New Roman"/>
                </a:rPr>
                <a:t>1. Geographical data 2. Demographic information</a:t>
              </a:r>
            </a:p>
            <a:p>
              <a:r>
                <a:rPr lang="en-CA">
                  <a:solidFill>
                    <a:schemeClr val="bg1"/>
                  </a:solidFill>
                  <a:latin typeface="Times New Roman"/>
                  <a:cs typeface="Times New Roman"/>
                </a:rPr>
                <a:t>3. Economic data</a:t>
              </a:r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C7F7907C-A6F6-60B8-4B5A-E9499A9EFE6A}"/>
                </a:ext>
              </a:extLst>
            </p:cNvPr>
            <p:cNvSpPr/>
            <p:nvPr/>
          </p:nvSpPr>
          <p:spPr>
            <a:xfrm>
              <a:off x="6172839" y="148439"/>
              <a:ext cx="5907683" cy="1276596"/>
            </a:xfrm>
            <a:prstGeom prst="roundRect">
              <a:avLst/>
            </a:prstGeom>
            <a:solidFill>
              <a:srgbClr val="C20F15"/>
            </a:solidFill>
            <a:ln>
              <a:solidFill>
                <a:srgbClr val="C20F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fr-FR" sz="2000" u="sng">
                  <a:solidFill>
                    <a:schemeClr val="bg1"/>
                  </a:solidFill>
                  <a:latin typeface="Times New Roman"/>
                  <a:cs typeface="Times New Roman"/>
                </a:rPr>
                <a:t>II. Présentation culturelle :</a:t>
              </a:r>
            </a:p>
            <a:p>
              <a:r>
                <a:rPr lang="fr-FR">
                  <a:solidFill>
                    <a:schemeClr val="bg1"/>
                  </a:solidFill>
                  <a:latin typeface="Times New Roman"/>
                  <a:cs typeface="Times New Roman"/>
                </a:rPr>
                <a:t>1. Son histoire 2. Son architecture</a:t>
              </a:r>
            </a:p>
            <a:p>
              <a:r>
                <a:rPr lang="fr-FR" sz="2000" b="1" u="sng">
                  <a:solidFill>
                    <a:schemeClr val="bg1"/>
                  </a:solidFill>
                  <a:latin typeface="Times New Roman"/>
                  <a:cs typeface="Times New Roman"/>
                </a:rPr>
                <a:t>3. Les impacts des JO</a:t>
              </a:r>
            </a:p>
          </p:txBody>
        </p:sp>
      </p:grpSp>
      <p:pic>
        <p:nvPicPr>
          <p:cNvPr id="2" name="Image 1" descr="FILE - The Montreal Olympic Stadium and the Olympic Veledrome are shown in this June 1976 photo. It was 30 years ago that the 21st Olympic Games in Montreal opened. They were a huge success despite shocking cost over-runs and construction delays and the fact that there was no gold among the host countrys 11 medals. (CP PICTURE ARCHIVE/stf)">
            <a:extLst>
              <a:ext uri="{FF2B5EF4-FFF2-40B4-BE49-F238E27FC236}">
                <a16:creationId xmlns:a16="http://schemas.microsoft.com/office/drawing/2014/main" id="{78C9B144-78A8-BFC8-CCB6-0ABD6A4DD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6" y="1642489"/>
            <a:ext cx="4010023" cy="459374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CA711C2-305F-853D-C3F7-8D5B7DD15F0E}"/>
              </a:ext>
            </a:extLst>
          </p:cNvPr>
          <p:cNvSpPr txBox="1"/>
          <p:nvPr/>
        </p:nvSpPr>
        <p:spPr>
          <a:xfrm>
            <a:off x="4480303" y="2023369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fr-FR" sz="2200">
                <a:latin typeface="Arial"/>
                <a:cs typeface="Arial"/>
              </a:rPr>
              <a:t>Le Big O et le vélodrome</a:t>
            </a:r>
          </a:p>
        </p:txBody>
      </p:sp>
      <p:pic>
        <p:nvPicPr>
          <p:cNvPr id="7" name="Image 6" descr="Une image contenant plein air, Photographie aérienne, Voie de transport, Vue plongeante&#10;&#10;Description générée automatiquement">
            <a:extLst>
              <a:ext uri="{FF2B5EF4-FFF2-40B4-BE49-F238E27FC236}">
                <a16:creationId xmlns:a16="http://schemas.microsoft.com/office/drawing/2014/main" id="{1F25FD29-C211-849D-B674-50EFD2F373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565" r="4611" b="-221"/>
          <a:stretch/>
        </p:blipFill>
        <p:spPr>
          <a:xfrm>
            <a:off x="7271436" y="2178558"/>
            <a:ext cx="4485747" cy="379935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5E01E7C-5E50-65A3-CDB4-C1F51A94CBDA}"/>
              </a:ext>
            </a:extLst>
          </p:cNvPr>
          <p:cNvSpPr txBox="1"/>
          <p:nvPr/>
        </p:nvSpPr>
        <p:spPr>
          <a:xfrm>
            <a:off x="4484303" y="4683212"/>
            <a:ext cx="274320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fr-FR" sz="2200">
                <a:latin typeface="Arial"/>
                <a:cs typeface="Arial"/>
              </a:rPr>
              <a:t>Le plus grand bassin artificiel d'Amérique du Nord.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BA05F3-421A-113F-F3FB-1C745D37A0C5}"/>
              </a:ext>
            </a:extLst>
          </p:cNvPr>
          <p:cNvSpPr txBox="1"/>
          <p:nvPr/>
        </p:nvSpPr>
        <p:spPr>
          <a:xfrm>
            <a:off x="8835718" y="6020650"/>
            <a:ext cx="18525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latin typeface="Times New Roman"/>
                <a:cs typeface="Times New Roman"/>
              </a:rPr>
              <a:t>Bassin olympique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D8359CA-BEF2-C2C9-F8D5-E9EAC93E0E9A}"/>
              </a:ext>
            </a:extLst>
          </p:cNvPr>
          <p:cNvSpPr txBox="1"/>
          <p:nvPr/>
        </p:nvSpPr>
        <p:spPr>
          <a:xfrm>
            <a:off x="1450304" y="6240503"/>
            <a:ext cx="168959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latin typeface="Times New Roman"/>
                <a:cs typeface="Times New Roman"/>
              </a:rPr>
              <a:t>Parc olympique</a:t>
            </a:r>
          </a:p>
        </p:txBody>
      </p:sp>
    </p:spTree>
    <p:extLst>
      <p:ext uri="{BB962C8B-B14F-4D97-AF65-F5344CB8AC3E}">
        <p14:creationId xmlns:p14="http://schemas.microsoft.com/office/powerpoint/2010/main" val="1650646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0F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Montreal majdnem csődbe ment, feltűntek az NDK hírhedt úszói is - Eurosport">
            <a:extLst>
              <a:ext uri="{FF2B5EF4-FFF2-40B4-BE49-F238E27FC236}">
                <a16:creationId xmlns:a16="http://schemas.microsoft.com/office/drawing/2014/main" id="{5400B359-AB9D-C139-790D-6E6B12A6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" r="18346" b="3028"/>
          <a:stretch/>
        </p:blipFill>
        <p:spPr>
          <a:xfrm>
            <a:off x="-708623" y="-8930"/>
            <a:ext cx="7612564" cy="686943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4617A4C-5592-4D7A-E9B9-359EC109566E}"/>
              </a:ext>
            </a:extLst>
          </p:cNvPr>
          <p:cNvSpPr txBox="1"/>
          <p:nvPr/>
        </p:nvSpPr>
        <p:spPr>
          <a:xfrm>
            <a:off x="5406946" y="2967733"/>
            <a:ext cx="650135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4" algn="l"/>
            <a:r>
              <a:rPr lang="fr-FR" sz="5400">
                <a:solidFill>
                  <a:schemeClr val="bg1"/>
                </a:solidFill>
                <a:latin typeface="Times New Roman"/>
                <a:cs typeface="Times New Roman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5515924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5</cp:revision>
  <dcterms:created xsi:type="dcterms:W3CDTF">2024-10-09T06:47:41Z</dcterms:created>
  <dcterms:modified xsi:type="dcterms:W3CDTF">2025-06-04T20:48:49Z</dcterms:modified>
</cp:coreProperties>
</file>